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5" r:id="rId7"/>
    <p:sldId id="261"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6A4B92-8B39-4570-83E6-BE05E81FAF83}"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AB40D-E941-4A78-B191-D7AC314592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872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6A4B92-8B39-4570-83E6-BE05E81FAF83}"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AB40D-E941-4A78-B191-D7AC314592BB}" type="slidenum">
              <a:rPr lang="en-US" smtClean="0"/>
              <a:t>‹#›</a:t>
            </a:fld>
            <a:endParaRPr lang="en-US"/>
          </a:p>
        </p:txBody>
      </p:sp>
    </p:spTree>
    <p:extLst>
      <p:ext uri="{BB962C8B-B14F-4D97-AF65-F5344CB8AC3E}">
        <p14:creationId xmlns:p14="http://schemas.microsoft.com/office/powerpoint/2010/main" val="3273728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6A4B92-8B39-4570-83E6-BE05E81FAF83}"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AB40D-E941-4A78-B191-D7AC314592BB}" type="slidenum">
              <a:rPr lang="en-US" smtClean="0"/>
              <a:t>‹#›</a:t>
            </a:fld>
            <a:endParaRPr lang="en-US"/>
          </a:p>
        </p:txBody>
      </p:sp>
    </p:spTree>
    <p:extLst>
      <p:ext uri="{BB962C8B-B14F-4D97-AF65-F5344CB8AC3E}">
        <p14:creationId xmlns:p14="http://schemas.microsoft.com/office/powerpoint/2010/main" val="3435433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6A4B92-8B39-4570-83E6-BE05E81FAF83}"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AB40D-E941-4A78-B191-D7AC314592BB}" type="slidenum">
              <a:rPr lang="en-US" smtClean="0"/>
              <a:t>‹#›</a:t>
            </a:fld>
            <a:endParaRPr lang="en-US"/>
          </a:p>
        </p:txBody>
      </p:sp>
    </p:spTree>
    <p:extLst>
      <p:ext uri="{BB962C8B-B14F-4D97-AF65-F5344CB8AC3E}">
        <p14:creationId xmlns:p14="http://schemas.microsoft.com/office/powerpoint/2010/main" val="114728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6A4B92-8B39-4570-83E6-BE05E81FAF83}" type="datetimeFigureOut">
              <a:rPr lang="en-US" smtClean="0"/>
              <a:t>9/11/2024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AB40D-E941-4A78-B191-D7AC314592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84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6A4B92-8B39-4570-83E6-BE05E81FAF83}" type="datetimeFigureOut">
              <a:rPr lang="en-US" smtClean="0"/>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AB40D-E941-4A78-B191-D7AC314592BB}" type="slidenum">
              <a:rPr lang="en-US" smtClean="0"/>
              <a:t>‹#›</a:t>
            </a:fld>
            <a:endParaRPr lang="en-US"/>
          </a:p>
        </p:txBody>
      </p:sp>
    </p:spTree>
    <p:extLst>
      <p:ext uri="{BB962C8B-B14F-4D97-AF65-F5344CB8AC3E}">
        <p14:creationId xmlns:p14="http://schemas.microsoft.com/office/powerpoint/2010/main" val="847292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6A4B92-8B39-4570-83E6-BE05E81FAF83}" type="datetimeFigureOut">
              <a:rPr lang="en-US" smtClean="0"/>
              <a:t>9/11/2024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AB40D-E941-4A78-B191-D7AC314592BB}" type="slidenum">
              <a:rPr lang="en-US" smtClean="0"/>
              <a:t>‹#›</a:t>
            </a:fld>
            <a:endParaRPr lang="en-US"/>
          </a:p>
        </p:txBody>
      </p:sp>
    </p:spTree>
    <p:extLst>
      <p:ext uri="{BB962C8B-B14F-4D97-AF65-F5344CB8AC3E}">
        <p14:creationId xmlns:p14="http://schemas.microsoft.com/office/powerpoint/2010/main" val="4259186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6A4B92-8B39-4570-83E6-BE05E81FAF83}" type="datetimeFigureOut">
              <a:rPr lang="en-US" smtClean="0"/>
              <a:t>9/11/2024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4AB40D-E941-4A78-B191-D7AC314592BB}" type="slidenum">
              <a:rPr lang="en-US" smtClean="0"/>
              <a:t>‹#›</a:t>
            </a:fld>
            <a:endParaRPr lang="en-US"/>
          </a:p>
        </p:txBody>
      </p:sp>
    </p:spTree>
    <p:extLst>
      <p:ext uri="{BB962C8B-B14F-4D97-AF65-F5344CB8AC3E}">
        <p14:creationId xmlns:p14="http://schemas.microsoft.com/office/powerpoint/2010/main" val="2817839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96A4B92-8B39-4570-83E6-BE05E81FAF83}" type="datetimeFigureOut">
              <a:rPr lang="en-US" smtClean="0"/>
              <a:t>9/11/2024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94AB40D-E941-4A78-B191-D7AC314592BB}" type="slidenum">
              <a:rPr lang="en-US" smtClean="0"/>
              <a:t>‹#›</a:t>
            </a:fld>
            <a:endParaRPr lang="en-US"/>
          </a:p>
        </p:txBody>
      </p:sp>
    </p:spTree>
    <p:extLst>
      <p:ext uri="{BB962C8B-B14F-4D97-AF65-F5344CB8AC3E}">
        <p14:creationId xmlns:p14="http://schemas.microsoft.com/office/powerpoint/2010/main" val="786964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96A4B92-8B39-4570-83E6-BE05E81FAF83}" type="datetimeFigureOut">
              <a:rPr lang="en-US" smtClean="0"/>
              <a:t>9/11/2024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94AB40D-E941-4A78-B191-D7AC314592BB}" type="slidenum">
              <a:rPr lang="en-US" smtClean="0"/>
              <a:t>‹#›</a:t>
            </a:fld>
            <a:endParaRPr lang="en-US"/>
          </a:p>
        </p:txBody>
      </p:sp>
    </p:spTree>
    <p:extLst>
      <p:ext uri="{BB962C8B-B14F-4D97-AF65-F5344CB8AC3E}">
        <p14:creationId xmlns:p14="http://schemas.microsoft.com/office/powerpoint/2010/main" val="4146816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6A4B92-8B39-4570-83E6-BE05E81FAF83}" type="datetimeFigureOut">
              <a:rPr lang="en-US" smtClean="0"/>
              <a:t>9/11/2024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AB40D-E941-4A78-B191-D7AC314592BB}" type="slidenum">
              <a:rPr lang="en-US" smtClean="0"/>
              <a:t>‹#›</a:t>
            </a:fld>
            <a:endParaRPr lang="en-US"/>
          </a:p>
        </p:txBody>
      </p:sp>
    </p:spTree>
    <p:extLst>
      <p:ext uri="{BB962C8B-B14F-4D97-AF65-F5344CB8AC3E}">
        <p14:creationId xmlns:p14="http://schemas.microsoft.com/office/powerpoint/2010/main" val="276323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96A4B92-8B39-4570-83E6-BE05E81FAF83}" type="datetimeFigureOut">
              <a:rPr lang="en-US" smtClean="0"/>
              <a:t>9/11/2024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94AB40D-E941-4A78-B191-D7AC314592B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7119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39C73-FEF8-BD8E-5774-E5822FAE06F0}"/>
              </a:ext>
            </a:extLst>
          </p:cNvPr>
          <p:cNvSpPr>
            <a:spLocks noGrp="1"/>
          </p:cNvSpPr>
          <p:nvPr>
            <p:ph type="ctrTitle"/>
          </p:nvPr>
        </p:nvSpPr>
        <p:spPr/>
        <p:txBody>
          <a:bodyPr/>
          <a:lstStyle/>
          <a:p>
            <a:r>
              <a:rPr lang="en-US" dirty="0"/>
              <a:t>SQL &amp; ERD - PHW#1</a:t>
            </a:r>
          </a:p>
        </p:txBody>
      </p:sp>
      <p:sp>
        <p:nvSpPr>
          <p:cNvPr id="3" name="Subtitle 2">
            <a:extLst>
              <a:ext uri="{FF2B5EF4-FFF2-40B4-BE49-F238E27FC236}">
                <a16:creationId xmlns:a16="http://schemas.microsoft.com/office/drawing/2014/main" id="{AD20F81E-259D-340A-41EA-D42E9E170CCF}"/>
              </a:ext>
            </a:extLst>
          </p:cNvPr>
          <p:cNvSpPr>
            <a:spLocks noGrp="1"/>
          </p:cNvSpPr>
          <p:nvPr>
            <p:ph type="subTitle" idx="1"/>
          </p:nvPr>
        </p:nvSpPr>
        <p:spPr/>
        <p:txBody>
          <a:bodyPr/>
          <a:lstStyle/>
          <a:p>
            <a:r>
              <a:rPr lang="en-US" dirty="0"/>
              <a:t>Benjamin Zhong</a:t>
            </a:r>
          </a:p>
          <a:p>
            <a:endParaRPr lang="en-US" dirty="0"/>
          </a:p>
        </p:txBody>
      </p:sp>
      <p:pic>
        <p:nvPicPr>
          <p:cNvPr id="7" name="Audio 6">
            <a:hlinkClick r:id="" action="ppaction://media"/>
            <a:extLst>
              <a:ext uri="{FF2B5EF4-FFF2-40B4-BE49-F238E27FC236}">
                <a16:creationId xmlns:a16="http://schemas.microsoft.com/office/drawing/2014/main" id="{3B66AD1A-3C83-7EDC-8C8E-3B45777D80A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2410587"/>
      </p:ext>
    </p:extLst>
  </p:cSld>
  <p:clrMapOvr>
    <a:masterClrMapping/>
  </p:clrMapOvr>
  <mc:AlternateContent xmlns:mc="http://schemas.openxmlformats.org/markup-compatibility/2006">
    <mc:Choice xmlns:p14="http://schemas.microsoft.com/office/powerpoint/2010/main" Requires="p14">
      <p:transition spd="slow" p14:dur="2000" advTm="17889"/>
    </mc:Choice>
    <mc:Fallback>
      <p:transition spd="slow" advTm="17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D33B-86F0-43BA-602F-7DEDF63D6F21}"/>
              </a:ext>
            </a:extLst>
          </p:cNvPr>
          <p:cNvSpPr>
            <a:spLocks noGrp="1"/>
          </p:cNvSpPr>
          <p:nvPr>
            <p:ph type="ctrTitle"/>
          </p:nvPr>
        </p:nvSpPr>
        <p:spPr/>
        <p:txBody>
          <a:bodyPr/>
          <a:lstStyle/>
          <a:p>
            <a:r>
              <a:rPr lang="en-US" dirty="0"/>
              <a:t>Final Thoughts</a:t>
            </a:r>
          </a:p>
        </p:txBody>
      </p:sp>
      <p:pic>
        <p:nvPicPr>
          <p:cNvPr id="6" name="Audio 5">
            <a:hlinkClick r:id="" action="ppaction://media"/>
            <a:extLst>
              <a:ext uri="{FF2B5EF4-FFF2-40B4-BE49-F238E27FC236}">
                <a16:creationId xmlns:a16="http://schemas.microsoft.com/office/drawing/2014/main" id="{BAFF0CCE-A495-42E5-9080-8BDB0AE4C0D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99808763"/>
      </p:ext>
    </p:extLst>
  </p:cSld>
  <p:clrMapOvr>
    <a:masterClrMapping/>
  </p:clrMapOvr>
  <mc:AlternateContent xmlns:mc="http://schemas.openxmlformats.org/markup-compatibility/2006">
    <mc:Choice xmlns:p14="http://schemas.microsoft.com/office/powerpoint/2010/main" Requires="p14">
      <p:transition spd="slow" p14:dur="2000" advTm="51128"/>
    </mc:Choice>
    <mc:Fallback>
      <p:transition spd="slow" advTm="51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6068-EE9B-6F23-2F82-4E1C307CA544}"/>
              </a:ext>
            </a:extLst>
          </p:cNvPr>
          <p:cNvSpPr>
            <a:spLocks noGrp="1"/>
          </p:cNvSpPr>
          <p:nvPr>
            <p:ph type="title"/>
          </p:nvPr>
        </p:nvSpPr>
        <p:spPr/>
        <p:txBody>
          <a:bodyPr/>
          <a:lstStyle/>
          <a:p>
            <a:r>
              <a:rPr lang="en-US" dirty="0"/>
              <a:t>Project Overview</a:t>
            </a:r>
          </a:p>
        </p:txBody>
      </p:sp>
      <p:pic>
        <p:nvPicPr>
          <p:cNvPr id="5" name="Content Placeholder 4">
            <a:extLst>
              <a:ext uri="{FF2B5EF4-FFF2-40B4-BE49-F238E27FC236}">
                <a16:creationId xmlns:a16="http://schemas.microsoft.com/office/drawing/2014/main" id="{B7537A1F-D4FB-B020-0BA9-E2E8E4DEFC2E}"/>
              </a:ext>
            </a:extLst>
          </p:cNvPr>
          <p:cNvPicPr>
            <a:picLocks noGrp="1" noChangeAspect="1"/>
          </p:cNvPicPr>
          <p:nvPr>
            <p:ph idx="1"/>
          </p:nvPr>
        </p:nvPicPr>
        <p:blipFill>
          <a:blip r:embed="rId4"/>
          <a:srcRect b="4315"/>
          <a:stretch/>
        </p:blipFill>
        <p:spPr>
          <a:xfrm>
            <a:off x="683369" y="1865114"/>
            <a:ext cx="10123177" cy="3127771"/>
          </a:xfrm>
        </p:spPr>
      </p:pic>
      <p:pic>
        <p:nvPicPr>
          <p:cNvPr id="7" name="Audio 6">
            <a:hlinkClick r:id="" action="ppaction://media"/>
            <a:extLst>
              <a:ext uri="{FF2B5EF4-FFF2-40B4-BE49-F238E27FC236}">
                <a16:creationId xmlns:a16="http://schemas.microsoft.com/office/drawing/2014/main" id="{81DC4841-A1C3-9660-BCDA-7B458E44F5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8332395"/>
      </p:ext>
    </p:extLst>
  </p:cSld>
  <p:clrMapOvr>
    <a:masterClrMapping/>
  </p:clrMapOvr>
  <mc:AlternateContent xmlns:mc="http://schemas.openxmlformats.org/markup-compatibility/2006">
    <mc:Choice xmlns:p14="http://schemas.microsoft.com/office/powerpoint/2010/main" Requires="p14">
      <p:transition spd="slow" p14:dur="2000" advTm="63707"/>
    </mc:Choice>
    <mc:Fallback>
      <p:transition spd="slow" advTm="63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4CE3-50ED-0815-2C95-C0198598B115}"/>
              </a:ext>
            </a:extLst>
          </p:cNvPr>
          <p:cNvSpPr>
            <a:spLocks noGrp="1"/>
          </p:cNvSpPr>
          <p:nvPr>
            <p:ph type="title"/>
          </p:nvPr>
        </p:nvSpPr>
        <p:spPr/>
        <p:txBody>
          <a:bodyPr/>
          <a:lstStyle/>
          <a:p>
            <a:r>
              <a:rPr lang="en-US" dirty="0"/>
              <a:t>Project Plan &amp; Strategy</a:t>
            </a:r>
          </a:p>
        </p:txBody>
      </p:sp>
      <p:sp>
        <p:nvSpPr>
          <p:cNvPr id="3" name="Content Placeholder 2">
            <a:extLst>
              <a:ext uri="{FF2B5EF4-FFF2-40B4-BE49-F238E27FC236}">
                <a16:creationId xmlns:a16="http://schemas.microsoft.com/office/drawing/2014/main" id="{0636741E-E324-E27E-15A8-9DB56CBF60F5}"/>
              </a:ext>
            </a:extLst>
          </p:cNvPr>
          <p:cNvSpPr>
            <a:spLocks noGrp="1"/>
          </p:cNvSpPr>
          <p:nvPr>
            <p:ph idx="1"/>
          </p:nvPr>
        </p:nvSpPr>
        <p:spPr/>
        <p:txBody>
          <a:bodyPr/>
          <a:lstStyle/>
          <a:p>
            <a:pPr marL="514350" indent="-514350">
              <a:buFont typeface="+mj-lt"/>
              <a:buAutoNum type="arabicPeriod"/>
            </a:pPr>
            <a:r>
              <a:rPr lang="en-US" dirty="0"/>
              <a:t>Begin (9/7)</a:t>
            </a:r>
          </a:p>
          <a:p>
            <a:pPr marL="514350" indent="-514350">
              <a:buFont typeface="+mj-lt"/>
              <a:buAutoNum type="arabicPeriod"/>
            </a:pPr>
            <a:r>
              <a:rPr lang="en-US" dirty="0"/>
              <a:t>Finish Chapter 2 Review and Exercises</a:t>
            </a:r>
          </a:p>
          <a:p>
            <a:pPr marL="514350" indent="-514350">
              <a:buFont typeface="+mj-lt"/>
              <a:buAutoNum type="arabicPeriod"/>
            </a:pPr>
            <a:r>
              <a:rPr lang="en-US" dirty="0"/>
              <a:t>Finish Chapter 3 Review and Exercises</a:t>
            </a:r>
          </a:p>
          <a:p>
            <a:pPr marL="514350" indent="-514350">
              <a:buFont typeface="+mj-lt"/>
              <a:buAutoNum type="arabicPeriod"/>
            </a:pPr>
            <a:r>
              <a:rPr lang="en-US" dirty="0"/>
              <a:t>Create and utilize Project Planning Documents / Task management Documents</a:t>
            </a:r>
          </a:p>
          <a:p>
            <a:pPr marL="514350" indent="-514350">
              <a:buFont typeface="+mj-lt"/>
              <a:buAutoNum type="arabicPeriod"/>
            </a:pPr>
            <a:r>
              <a:rPr lang="en-US" dirty="0"/>
              <a:t>Create movie (mp4) </a:t>
            </a:r>
          </a:p>
          <a:p>
            <a:pPr marL="514350" indent="-514350">
              <a:buFont typeface="+mj-lt"/>
              <a:buAutoNum type="arabicPeriod"/>
            </a:pPr>
            <a:r>
              <a:rPr lang="en-US" dirty="0"/>
              <a:t>Final Submission</a:t>
            </a:r>
          </a:p>
        </p:txBody>
      </p:sp>
      <p:pic>
        <p:nvPicPr>
          <p:cNvPr id="5" name="Audio 4">
            <a:hlinkClick r:id="" action="ppaction://media"/>
            <a:extLst>
              <a:ext uri="{FF2B5EF4-FFF2-40B4-BE49-F238E27FC236}">
                <a16:creationId xmlns:a16="http://schemas.microsoft.com/office/drawing/2014/main" id="{ACE20948-2F16-ADC3-E9E6-B1B384A1FE6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45735275"/>
      </p:ext>
    </p:extLst>
  </p:cSld>
  <p:clrMapOvr>
    <a:masterClrMapping/>
  </p:clrMapOvr>
  <mc:AlternateContent xmlns:mc="http://schemas.openxmlformats.org/markup-compatibility/2006">
    <mc:Choice xmlns:p14="http://schemas.microsoft.com/office/powerpoint/2010/main" Requires="p14">
      <p:transition spd="slow" p14:dur="2000" advTm="62371"/>
    </mc:Choice>
    <mc:Fallback>
      <p:transition spd="slow" advTm="62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EB72C-53E1-84F1-7751-0C01A3010264}"/>
              </a:ext>
            </a:extLst>
          </p:cNvPr>
          <p:cNvSpPr>
            <a:spLocks noGrp="1"/>
          </p:cNvSpPr>
          <p:nvPr>
            <p:ph type="title"/>
          </p:nvPr>
        </p:nvSpPr>
        <p:spPr/>
        <p:txBody>
          <a:bodyPr/>
          <a:lstStyle/>
          <a:p>
            <a:r>
              <a:rPr lang="en-US" dirty="0"/>
              <a:t>Task and Planning Documents</a:t>
            </a:r>
          </a:p>
        </p:txBody>
      </p:sp>
      <p:sp>
        <p:nvSpPr>
          <p:cNvPr id="3" name="Content Placeholder 2">
            <a:extLst>
              <a:ext uri="{FF2B5EF4-FFF2-40B4-BE49-F238E27FC236}">
                <a16:creationId xmlns:a16="http://schemas.microsoft.com/office/drawing/2014/main" id="{316BB208-DDCC-CA76-EB4B-2DBD6D463E09}"/>
              </a:ext>
            </a:extLst>
          </p:cNvPr>
          <p:cNvSpPr>
            <a:spLocks noGrp="1"/>
          </p:cNvSpPr>
          <p:nvPr>
            <p:ph sz="half" idx="1"/>
          </p:nvPr>
        </p:nvSpPr>
        <p:spPr/>
        <p:txBody>
          <a:bodyPr/>
          <a:lstStyle/>
          <a:p>
            <a:r>
              <a:rPr lang="en-US" dirty="0"/>
              <a:t>Gannt Chart</a:t>
            </a:r>
          </a:p>
          <a:p>
            <a:endParaRPr lang="en-US" dirty="0"/>
          </a:p>
        </p:txBody>
      </p:sp>
      <p:sp>
        <p:nvSpPr>
          <p:cNvPr id="4" name="Content Placeholder 3">
            <a:extLst>
              <a:ext uri="{FF2B5EF4-FFF2-40B4-BE49-F238E27FC236}">
                <a16:creationId xmlns:a16="http://schemas.microsoft.com/office/drawing/2014/main" id="{EB1DB5A2-A013-DCCA-350D-A29C32313DAE}"/>
              </a:ext>
            </a:extLst>
          </p:cNvPr>
          <p:cNvSpPr>
            <a:spLocks noGrp="1"/>
          </p:cNvSpPr>
          <p:nvPr>
            <p:ph sz="half" idx="2"/>
          </p:nvPr>
        </p:nvSpPr>
        <p:spPr/>
        <p:txBody>
          <a:bodyPr/>
          <a:lstStyle/>
          <a:p>
            <a:r>
              <a:rPr lang="en-US" dirty="0"/>
              <a:t>To Do Lists</a:t>
            </a:r>
          </a:p>
          <a:p>
            <a:endParaRPr lang="en-US" dirty="0"/>
          </a:p>
        </p:txBody>
      </p:sp>
      <p:pic>
        <p:nvPicPr>
          <p:cNvPr id="6" name="Picture 5">
            <a:extLst>
              <a:ext uri="{FF2B5EF4-FFF2-40B4-BE49-F238E27FC236}">
                <a16:creationId xmlns:a16="http://schemas.microsoft.com/office/drawing/2014/main" id="{D8F50C7A-7FDD-0132-5BE1-FAA30B268AAE}"/>
              </a:ext>
            </a:extLst>
          </p:cNvPr>
          <p:cNvPicPr>
            <a:picLocks noChangeAspect="1"/>
          </p:cNvPicPr>
          <p:nvPr/>
        </p:nvPicPr>
        <p:blipFill>
          <a:blip r:embed="rId4"/>
          <a:stretch>
            <a:fillRect/>
          </a:stretch>
        </p:blipFill>
        <p:spPr>
          <a:xfrm>
            <a:off x="6574536" y="2230261"/>
            <a:ext cx="4937760" cy="3254305"/>
          </a:xfrm>
          <a:prstGeom prst="rect">
            <a:avLst/>
          </a:prstGeom>
        </p:spPr>
      </p:pic>
      <p:pic>
        <p:nvPicPr>
          <p:cNvPr id="8" name="Picture 7">
            <a:extLst>
              <a:ext uri="{FF2B5EF4-FFF2-40B4-BE49-F238E27FC236}">
                <a16:creationId xmlns:a16="http://schemas.microsoft.com/office/drawing/2014/main" id="{65B4097C-6778-CF3D-AEC5-A1DBA743F2B8}"/>
              </a:ext>
            </a:extLst>
          </p:cNvPr>
          <p:cNvPicPr>
            <a:picLocks noChangeAspect="1"/>
          </p:cNvPicPr>
          <p:nvPr/>
        </p:nvPicPr>
        <p:blipFill>
          <a:blip r:embed="rId5"/>
          <a:stretch>
            <a:fillRect/>
          </a:stretch>
        </p:blipFill>
        <p:spPr>
          <a:xfrm>
            <a:off x="283482" y="2446307"/>
            <a:ext cx="6112746" cy="2552319"/>
          </a:xfrm>
          <a:prstGeom prst="rect">
            <a:avLst/>
          </a:prstGeom>
        </p:spPr>
      </p:pic>
      <p:pic>
        <p:nvPicPr>
          <p:cNvPr id="10" name="Audio 9">
            <a:hlinkClick r:id="" action="ppaction://media"/>
            <a:extLst>
              <a:ext uri="{FF2B5EF4-FFF2-40B4-BE49-F238E27FC236}">
                <a16:creationId xmlns:a16="http://schemas.microsoft.com/office/drawing/2014/main" id="{0EEF58A3-1AB1-A55B-23FD-00AD9FF238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03919"/>
      </p:ext>
    </p:extLst>
  </p:cSld>
  <p:clrMapOvr>
    <a:masterClrMapping/>
  </p:clrMapOvr>
  <mc:AlternateContent xmlns:mc="http://schemas.openxmlformats.org/markup-compatibility/2006">
    <mc:Choice xmlns:p14="http://schemas.microsoft.com/office/powerpoint/2010/main" Requires="p14">
      <p:transition spd="slow" p14:dur="2000" advTm="29963"/>
    </mc:Choice>
    <mc:Fallback>
      <p:transition spd="slow" advTm="29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4234-ADD2-C0F6-57F2-B17CDF3FC4BA}"/>
              </a:ext>
            </a:extLst>
          </p:cNvPr>
          <p:cNvSpPr>
            <a:spLocks noGrp="1"/>
          </p:cNvSpPr>
          <p:nvPr>
            <p:ph type="title"/>
          </p:nvPr>
        </p:nvSpPr>
        <p:spPr/>
        <p:txBody>
          <a:bodyPr/>
          <a:lstStyle/>
          <a:p>
            <a:r>
              <a:rPr lang="en-US" dirty="0"/>
              <a:t>Technology Aids</a:t>
            </a:r>
          </a:p>
        </p:txBody>
      </p:sp>
      <p:sp>
        <p:nvSpPr>
          <p:cNvPr id="3" name="Content Placeholder 2">
            <a:extLst>
              <a:ext uri="{FF2B5EF4-FFF2-40B4-BE49-F238E27FC236}">
                <a16:creationId xmlns:a16="http://schemas.microsoft.com/office/drawing/2014/main" id="{3787D091-0DF0-5F09-DCCD-3CA30DE3DC76}"/>
              </a:ext>
            </a:extLst>
          </p:cNvPr>
          <p:cNvSpPr>
            <a:spLocks noGrp="1"/>
          </p:cNvSpPr>
          <p:nvPr>
            <p:ph idx="1"/>
          </p:nvPr>
        </p:nvSpPr>
        <p:spPr/>
        <p:txBody>
          <a:bodyPr/>
          <a:lstStyle/>
          <a:p>
            <a:r>
              <a:rPr lang="en-US" dirty="0"/>
              <a:t>Microsoft 365</a:t>
            </a:r>
          </a:p>
          <a:p>
            <a:r>
              <a:rPr lang="en-US" dirty="0"/>
              <a:t>Azure Data Studios along side SSMS</a:t>
            </a:r>
          </a:p>
          <a:p>
            <a:r>
              <a:rPr lang="en-US" dirty="0"/>
              <a:t>Docker Containers</a:t>
            </a:r>
          </a:p>
          <a:p>
            <a:r>
              <a:rPr lang="en-US" dirty="0"/>
              <a:t>WSL</a:t>
            </a:r>
          </a:p>
          <a:p>
            <a:r>
              <a:rPr lang="en-US" dirty="0"/>
              <a:t>SQL Server</a:t>
            </a:r>
          </a:p>
          <a:p>
            <a:r>
              <a:rPr lang="en-US" dirty="0"/>
              <a:t>ChatGPT and Google Gemmini-2</a:t>
            </a:r>
          </a:p>
          <a:p>
            <a:r>
              <a:rPr lang="en-US" dirty="0"/>
              <a:t>Discord (Communication)</a:t>
            </a:r>
          </a:p>
        </p:txBody>
      </p:sp>
      <p:pic>
        <p:nvPicPr>
          <p:cNvPr id="1026" name="Picture 2" descr="upload.wikimedia.org/wikipedia/commons/e/ef/ChatGP...">
            <a:extLst>
              <a:ext uri="{FF2B5EF4-FFF2-40B4-BE49-F238E27FC236}">
                <a16:creationId xmlns:a16="http://schemas.microsoft.com/office/drawing/2014/main" id="{A2D4B026-14D2-875A-2C3E-C6C324C4C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6611" y="2134255"/>
            <a:ext cx="177165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D0A0E69-DEB7-D205-41A6-6326B5F347DF}"/>
              </a:ext>
            </a:extLst>
          </p:cNvPr>
          <p:cNvPicPr>
            <a:picLocks noChangeAspect="1"/>
          </p:cNvPicPr>
          <p:nvPr/>
        </p:nvPicPr>
        <p:blipFill>
          <a:blip r:embed="rId5"/>
          <a:stretch>
            <a:fillRect/>
          </a:stretch>
        </p:blipFill>
        <p:spPr>
          <a:xfrm>
            <a:off x="6549290" y="1845734"/>
            <a:ext cx="1931273" cy="1441027"/>
          </a:xfrm>
          <a:prstGeom prst="rect">
            <a:avLst/>
          </a:prstGeom>
        </p:spPr>
      </p:pic>
      <p:pic>
        <p:nvPicPr>
          <p:cNvPr id="6" name="Picture 5">
            <a:extLst>
              <a:ext uri="{FF2B5EF4-FFF2-40B4-BE49-F238E27FC236}">
                <a16:creationId xmlns:a16="http://schemas.microsoft.com/office/drawing/2014/main" id="{5171D32C-83C5-9D47-A5A4-F851A6FC9DDD}"/>
              </a:ext>
            </a:extLst>
          </p:cNvPr>
          <p:cNvPicPr>
            <a:picLocks noChangeAspect="1"/>
          </p:cNvPicPr>
          <p:nvPr/>
        </p:nvPicPr>
        <p:blipFill>
          <a:blip r:embed="rId6"/>
          <a:stretch>
            <a:fillRect/>
          </a:stretch>
        </p:blipFill>
        <p:spPr>
          <a:xfrm>
            <a:off x="7514927" y="3429000"/>
            <a:ext cx="1675633" cy="1175444"/>
          </a:xfrm>
          <a:prstGeom prst="rect">
            <a:avLst/>
          </a:prstGeom>
        </p:spPr>
      </p:pic>
      <p:pic>
        <p:nvPicPr>
          <p:cNvPr id="7" name="Picture 6">
            <a:extLst>
              <a:ext uri="{FF2B5EF4-FFF2-40B4-BE49-F238E27FC236}">
                <a16:creationId xmlns:a16="http://schemas.microsoft.com/office/drawing/2014/main" id="{7A49AC06-FE23-2489-5630-3CE1663417FB}"/>
              </a:ext>
            </a:extLst>
          </p:cNvPr>
          <p:cNvPicPr>
            <a:picLocks noChangeAspect="1"/>
          </p:cNvPicPr>
          <p:nvPr/>
        </p:nvPicPr>
        <p:blipFill>
          <a:blip r:embed="rId7"/>
          <a:stretch>
            <a:fillRect/>
          </a:stretch>
        </p:blipFill>
        <p:spPr>
          <a:xfrm>
            <a:off x="9326988" y="4727729"/>
            <a:ext cx="1931273" cy="709873"/>
          </a:xfrm>
          <a:prstGeom prst="rect">
            <a:avLst/>
          </a:prstGeom>
        </p:spPr>
      </p:pic>
      <p:pic>
        <p:nvPicPr>
          <p:cNvPr id="8" name="Picture 7">
            <a:extLst>
              <a:ext uri="{FF2B5EF4-FFF2-40B4-BE49-F238E27FC236}">
                <a16:creationId xmlns:a16="http://schemas.microsoft.com/office/drawing/2014/main" id="{94AFC4BA-394C-E6D5-139C-7470396AA32C}"/>
              </a:ext>
            </a:extLst>
          </p:cNvPr>
          <p:cNvPicPr>
            <a:picLocks noChangeAspect="1"/>
          </p:cNvPicPr>
          <p:nvPr/>
        </p:nvPicPr>
        <p:blipFill>
          <a:blip r:embed="rId8"/>
          <a:stretch>
            <a:fillRect/>
          </a:stretch>
        </p:blipFill>
        <p:spPr>
          <a:xfrm>
            <a:off x="6374855" y="4916172"/>
            <a:ext cx="1139902" cy="865972"/>
          </a:xfrm>
          <a:prstGeom prst="rect">
            <a:avLst/>
          </a:prstGeom>
        </p:spPr>
      </p:pic>
      <p:pic>
        <p:nvPicPr>
          <p:cNvPr id="10" name="Audio 9">
            <a:hlinkClick r:id="" action="ppaction://media"/>
            <a:extLst>
              <a:ext uri="{FF2B5EF4-FFF2-40B4-BE49-F238E27FC236}">
                <a16:creationId xmlns:a16="http://schemas.microsoft.com/office/drawing/2014/main" id="{73BB2272-8192-3158-A74F-0EC7239F513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7531132"/>
      </p:ext>
    </p:extLst>
  </p:cSld>
  <p:clrMapOvr>
    <a:masterClrMapping/>
  </p:clrMapOvr>
  <mc:AlternateContent xmlns:mc="http://schemas.openxmlformats.org/markup-compatibility/2006">
    <mc:Choice xmlns:p14="http://schemas.microsoft.com/office/powerpoint/2010/main" Requires="p14">
      <p:transition spd="slow" p14:dur="2000" advTm="63648"/>
    </mc:Choice>
    <mc:Fallback>
      <p:transition spd="slow" advTm="63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DD88-40BA-22FB-7D05-500B8982E7D1}"/>
              </a:ext>
            </a:extLst>
          </p:cNvPr>
          <p:cNvSpPr>
            <a:spLocks noGrp="1"/>
          </p:cNvSpPr>
          <p:nvPr>
            <p:ph type="title"/>
          </p:nvPr>
        </p:nvSpPr>
        <p:spPr/>
        <p:txBody>
          <a:bodyPr/>
          <a:lstStyle/>
          <a:p>
            <a:r>
              <a:rPr lang="en-US" dirty="0" err="1"/>
              <a:t>Nace</a:t>
            </a:r>
            <a:r>
              <a:rPr lang="en-US" dirty="0"/>
              <a:t> -  Professionalism through Collaboration</a:t>
            </a:r>
          </a:p>
        </p:txBody>
      </p:sp>
      <p:pic>
        <p:nvPicPr>
          <p:cNvPr id="5" name="Content Placeholder 4">
            <a:extLst>
              <a:ext uri="{FF2B5EF4-FFF2-40B4-BE49-F238E27FC236}">
                <a16:creationId xmlns:a16="http://schemas.microsoft.com/office/drawing/2014/main" id="{8AFC58B9-66DE-0AF9-39FD-554F2FD6113D}"/>
              </a:ext>
            </a:extLst>
          </p:cNvPr>
          <p:cNvPicPr>
            <a:picLocks noGrp="1" noChangeAspect="1"/>
          </p:cNvPicPr>
          <p:nvPr>
            <p:ph idx="1"/>
          </p:nvPr>
        </p:nvPicPr>
        <p:blipFill>
          <a:blip r:embed="rId4"/>
          <a:stretch>
            <a:fillRect/>
          </a:stretch>
        </p:blipFill>
        <p:spPr>
          <a:xfrm>
            <a:off x="2001405" y="2819833"/>
            <a:ext cx="8582025" cy="1743075"/>
          </a:xfrm>
        </p:spPr>
      </p:pic>
      <p:pic>
        <p:nvPicPr>
          <p:cNvPr id="7" name="Audio 6">
            <a:hlinkClick r:id="" action="ppaction://media"/>
            <a:extLst>
              <a:ext uri="{FF2B5EF4-FFF2-40B4-BE49-F238E27FC236}">
                <a16:creationId xmlns:a16="http://schemas.microsoft.com/office/drawing/2014/main" id="{163E16B0-3A83-B8D9-41E8-C0D0DBA99F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0425440"/>
      </p:ext>
    </p:extLst>
  </p:cSld>
  <p:clrMapOvr>
    <a:masterClrMapping/>
  </p:clrMapOvr>
  <mc:AlternateContent xmlns:mc="http://schemas.openxmlformats.org/markup-compatibility/2006">
    <mc:Choice xmlns:p14="http://schemas.microsoft.com/office/powerpoint/2010/main" Requires="p14">
      <p:transition spd="slow" p14:dur="2000" advTm="38947"/>
    </mc:Choice>
    <mc:Fallback>
      <p:transition spd="slow" advTm="38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C137-0664-369E-3298-612BD79F5613}"/>
              </a:ext>
            </a:extLst>
          </p:cNvPr>
          <p:cNvSpPr>
            <a:spLocks noGrp="1"/>
          </p:cNvSpPr>
          <p:nvPr>
            <p:ph type="title"/>
          </p:nvPr>
        </p:nvSpPr>
        <p:spPr/>
        <p:txBody>
          <a:bodyPr/>
          <a:lstStyle/>
          <a:p>
            <a:r>
              <a:rPr lang="en-US" dirty="0"/>
              <a:t>Collaborations</a:t>
            </a:r>
          </a:p>
        </p:txBody>
      </p:sp>
      <p:sp>
        <p:nvSpPr>
          <p:cNvPr id="3" name="Content Placeholder 2">
            <a:extLst>
              <a:ext uri="{FF2B5EF4-FFF2-40B4-BE49-F238E27FC236}">
                <a16:creationId xmlns:a16="http://schemas.microsoft.com/office/drawing/2014/main" id="{D2251497-9DE7-26CA-3643-A6C3F45BD1EB}"/>
              </a:ext>
            </a:extLst>
          </p:cNvPr>
          <p:cNvSpPr>
            <a:spLocks noGrp="1"/>
          </p:cNvSpPr>
          <p:nvPr>
            <p:ph idx="1"/>
          </p:nvPr>
        </p:nvSpPr>
        <p:spPr/>
        <p:txBody>
          <a:bodyPr>
            <a:normAutofit/>
          </a:bodyPr>
          <a:lstStyle/>
          <a:p>
            <a:endParaRPr lang="en-US" sz="2800" dirty="0"/>
          </a:p>
          <a:p>
            <a:r>
              <a:rPr lang="en-US" sz="2800" dirty="0"/>
              <a:t>Having a Discord call allows for real-time communication, helping everyone clarify any confusion about the database class quickly. It ensures that all team members can ask questions and receive instant feedback, aligning understanding and expectations. Additionally, the informal setting can foster collaboration and idea sharing more effectively than text-based discussions.</a:t>
            </a:r>
          </a:p>
          <a:p>
            <a:endParaRPr lang="en-US" sz="2800" dirty="0"/>
          </a:p>
          <a:p>
            <a:endParaRPr lang="en-US" sz="2800" dirty="0"/>
          </a:p>
        </p:txBody>
      </p:sp>
      <p:pic>
        <p:nvPicPr>
          <p:cNvPr id="4" name="Picture 3">
            <a:extLst>
              <a:ext uri="{FF2B5EF4-FFF2-40B4-BE49-F238E27FC236}">
                <a16:creationId xmlns:a16="http://schemas.microsoft.com/office/drawing/2014/main" id="{876F2248-8534-0AD6-2E1A-5FD20AB2DF63}"/>
              </a:ext>
            </a:extLst>
          </p:cNvPr>
          <p:cNvPicPr>
            <a:picLocks noChangeAspect="1"/>
          </p:cNvPicPr>
          <p:nvPr/>
        </p:nvPicPr>
        <p:blipFill>
          <a:blip r:embed="rId4"/>
          <a:stretch>
            <a:fillRect/>
          </a:stretch>
        </p:blipFill>
        <p:spPr>
          <a:xfrm>
            <a:off x="10316664" y="5163127"/>
            <a:ext cx="705967" cy="705967"/>
          </a:xfrm>
          <a:prstGeom prst="rect">
            <a:avLst/>
          </a:prstGeom>
        </p:spPr>
      </p:pic>
      <p:pic>
        <p:nvPicPr>
          <p:cNvPr id="6" name="Audio 5">
            <a:hlinkClick r:id="" action="ppaction://media"/>
            <a:extLst>
              <a:ext uri="{FF2B5EF4-FFF2-40B4-BE49-F238E27FC236}">
                <a16:creationId xmlns:a16="http://schemas.microsoft.com/office/drawing/2014/main" id="{313CC5FA-4DF4-7B1B-AEED-49A3203CCC3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1827523"/>
      </p:ext>
    </p:extLst>
  </p:cSld>
  <p:clrMapOvr>
    <a:masterClrMapping/>
  </p:clrMapOvr>
  <mc:AlternateContent xmlns:mc="http://schemas.openxmlformats.org/markup-compatibility/2006">
    <mc:Choice xmlns:p14="http://schemas.microsoft.com/office/powerpoint/2010/main" Requires="p14">
      <p:transition spd="slow" p14:dur="2000" advTm="47405"/>
    </mc:Choice>
    <mc:Fallback>
      <p:transition spd="slow" advTm="47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02BF-CF69-321F-8D37-D9A8D3CED39C}"/>
              </a:ext>
            </a:extLst>
          </p:cNvPr>
          <p:cNvSpPr>
            <a:spLocks noGrp="1"/>
          </p:cNvSpPr>
          <p:nvPr>
            <p:ph type="title"/>
          </p:nvPr>
        </p:nvSpPr>
        <p:spPr/>
        <p:txBody>
          <a:bodyPr/>
          <a:lstStyle/>
          <a:p>
            <a:r>
              <a:rPr lang="en-US" dirty="0"/>
              <a:t>Chapter 2 Exercises</a:t>
            </a:r>
          </a:p>
        </p:txBody>
      </p:sp>
      <p:sp>
        <p:nvSpPr>
          <p:cNvPr id="3" name="Content Placeholder 2">
            <a:extLst>
              <a:ext uri="{FF2B5EF4-FFF2-40B4-BE49-F238E27FC236}">
                <a16:creationId xmlns:a16="http://schemas.microsoft.com/office/drawing/2014/main" id="{1EC632F0-FA81-2C8D-7230-124F0353F2EB}"/>
              </a:ext>
            </a:extLst>
          </p:cNvPr>
          <p:cNvSpPr>
            <a:spLocks noGrp="1"/>
          </p:cNvSpPr>
          <p:nvPr>
            <p:ph idx="1"/>
          </p:nvPr>
        </p:nvSpPr>
        <p:spPr/>
        <p:txBody>
          <a:bodyPr/>
          <a:lstStyle/>
          <a:p>
            <a:r>
              <a:rPr lang="en-US" dirty="0"/>
              <a:t>Databases Involved</a:t>
            </a:r>
          </a:p>
          <a:p>
            <a:pPr lvl="1"/>
            <a:r>
              <a:rPr lang="en-US" dirty="0" err="1"/>
              <a:t>WideWorldImporters</a:t>
            </a:r>
            <a:r>
              <a:rPr lang="en-US" dirty="0"/>
              <a:t> (Microsoft)</a:t>
            </a:r>
          </a:p>
          <a:p>
            <a:pPr lvl="1"/>
            <a:endParaRPr lang="en-US" dirty="0"/>
          </a:p>
          <a:p>
            <a:pPr lvl="1"/>
            <a:endParaRPr lang="en-US" dirty="0"/>
          </a:p>
          <a:p>
            <a:pPr lvl="1"/>
            <a:endParaRPr lang="en-US" dirty="0"/>
          </a:p>
          <a:p>
            <a:pPr lvl="1"/>
            <a:endParaRPr lang="en-US" dirty="0"/>
          </a:p>
          <a:p>
            <a:pPr lvl="1"/>
            <a:endParaRPr lang="en-US" dirty="0"/>
          </a:p>
          <a:p>
            <a:pPr lvl="1"/>
            <a:r>
              <a:rPr lang="en-US" dirty="0"/>
              <a:t>TSQLV4 (</a:t>
            </a:r>
            <a:r>
              <a:rPr lang="en-US" dirty="0" err="1"/>
              <a:t>Itzik</a:t>
            </a:r>
            <a:r>
              <a:rPr lang="en-US" dirty="0"/>
              <a:t> Ben-</a:t>
            </a:r>
            <a:r>
              <a:rPr lang="en-US" dirty="0" err="1"/>
              <a:t>gan</a:t>
            </a:r>
            <a:r>
              <a:rPr lang="en-US" dirty="0"/>
              <a:t>)</a:t>
            </a:r>
          </a:p>
        </p:txBody>
      </p:sp>
      <p:pic>
        <p:nvPicPr>
          <p:cNvPr id="5" name="Picture 4">
            <a:extLst>
              <a:ext uri="{FF2B5EF4-FFF2-40B4-BE49-F238E27FC236}">
                <a16:creationId xmlns:a16="http://schemas.microsoft.com/office/drawing/2014/main" id="{08BC4B04-A460-5DD6-E903-EBA22F61E043}"/>
              </a:ext>
            </a:extLst>
          </p:cNvPr>
          <p:cNvPicPr>
            <a:picLocks noChangeAspect="1"/>
          </p:cNvPicPr>
          <p:nvPr/>
        </p:nvPicPr>
        <p:blipFill>
          <a:blip r:embed="rId4"/>
          <a:stretch>
            <a:fillRect/>
          </a:stretch>
        </p:blipFill>
        <p:spPr>
          <a:xfrm>
            <a:off x="2170544" y="2574925"/>
            <a:ext cx="7403119" cy="1382616"/>
          </a:xfrm>
          <a:prstGeom prst="rect">
            <a:avLst/>
          </a:prstGeom>
        </p:spPr>
      </p:pic>
      <p:pic>
        <p:nvPicPr>
          <p:cNvPr id="7" name="Picture 6">
            <a:extLst>
              <a:ext uri="{FF2B5EF4-FFF2-40B4-BE49-F238E27FC236}">
                <a16:creationId xmlns:a16="http://schemas.microsoft.com/office/drawing/2014/main" id="{339A9C1B-6712-1A56-B32E-D3B07AE71723}"/>
              </a:ext>
            </a:extLst>
          </p:cNvPr>
          <p:cNvPicPr>
            <a:picLocks noChangeAspect="1"/>
          </p:cNvPicPr>
          <p:nvPr/>
        </p:nvPicPr>
        <p:blipFill>
          <a:blip r:embed="rId5"/>
          <a:stretch>
            <a:fillRect/>
          </a:stretch>
        </p:blipFill>
        <p:spPr>
          <a:xfrm>
            <a:off x="5641975" y="4522870"/>
            <a:ext cx="4362450" cy="1238250"/>
          </a:xfrm>
          <a:prstGeom prst="rect">
            <a:avLst/>
          </a:prstGeom>
        </p:spPr>
      </p:pic>
      <p:pic>
        <p:nvPicPr>
          <p:cNvPr id="9" name="Picture 8">
            <a:extLst>
              <a:ext uri="{FF2B5EF4-FFF2-40B4-BE49-F238E27FC236}">
                <a16:creationId xmlns:a16="http://schemas.microsoft.com/office/drawing/2014/main" id="{A02FFB57-4AEF-51B9-FA64-FBECBAA9FFAC}"/>
              </a:ext>
            </a:extLst>
          </p:cNvPr>
          <p:cNvPicPr>
            <a:picLocks noChangeAspect="1"/>
          </p:cNvPicPr>
          <p:nvPr/>
        </p:nvPicPr>
        <p:blipFill>
          <a:blip r:embed="rId6"/>
          <a:stretch>
            <a:fillRect/>
          </a:stretch>
        </p:blipFill>
        <p:spPr>
          <a:xfrm>
            <a:off x="2187575" y="4415368"/>
            <a:ext cx="3219450" cy="1562100"/>
          </a:xfrm>
          <a:prstGeom prst="rect">
            <a:avLst/>
          </a:prstGeom>
        </p:spPr>
      </p:pic>
      <p:pic>
        <p:nvPicPr>
          <p:cNvPr id="11" name="Audio 10">
            <a:hlinkClick r:id="" action="ppaction://media"/>
            <a:extLst>
              <a:ext uri="{FF2B5EF4-FFF2-40B4-BE49-F238E27FC236}">
                <a16:creationId xmlns:a16="http://schemas.microsoft.com/office/drawing/2014/main" id="{DDCBEC14-E45F-09F3-6F2B-FE3AAFF1FD3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81964958"/>
      </p:ext>
    </p:extLst>
  </p:cSld>
  <p:clrMapOvr>
    <a:masterClrMapping/>
  </p:clrMapOvr>
  <mc:AlternateContent xmlns:mc="http://schemas.openxmlformats.org/markup-compatibility/2006">
    <mc:Choice xmlns:p14="http://schemas.microsoft.com/office/powerpoint/2010/main" Requires="p14">
      <p:transition spd="slow" p14:dur="2000" advTm="48406"/>
    </mc:Choice>
    <mc:Fallback>
      <p:transition spd="slow" advTm="48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9249C-8AE7-93D6-1A0D-8BEAB541D441}"/>
              </a:ext>
            </a:extLst>
          </p:cNvPr>
          <p:cNvSpPr>
            <a:spLocks noGrp="1"/>
          </p:cNvSpPr>
          <p:nvPr>
            <p:ph type="title"/>
          </p:nvPr>
        </p:nvSpPr>
        <p:spPr/>
        <p:txBody>
          <a:bodyPr/>
          <a:lstStyle/>
          <a:p>
            <a:r>
              <a:rPr lang="en-US" dirty="0"/>
              <a:t>Chapter 3 Exercises</a:t>
            </a:r>
          </a:p>
        </p:txBody>
      </p:sp>
      <p:sp>
        <p:nvSpPr>
          <p:cNvPr id="3" name="Content Placeholder 2">
            <a:extLst>
              <a:ext uri="{FF2B5EF4-FFF2-40B4-BE49-F238E27FC236}">
                <a16:creationId xmlns:a16="http://schemas.microsoft.com/office/drawing/2014/main" id="{7264E673-9509-1A1B-DA42-E80D12D3F833}"/>
              </a:ext>
            </a:extLst>
          </p:cNvPr>
          <p:cNvSpPr>
            <a:spLocks noGrp="1"/>
          </p:cNvSpPr>
          <p:nvPr>
            <p:ph idx="1"/>
          </p:nvPr>
        </p:nvSpPr>
        <p:spPr/>
        <p:txBody>
          <a:bodyPr/>
          <a:lstStyle/>
          <a:p>
            <a:r>
              <a:rPr lang="en-US" dirty="0"/>
              <a:t>Tables Involved</a:t>
            </a:r>
          </a:p>
          <a:p>
            <a:r>
              <a:rPr lang="en-US" dirty="0"/>
              <a:t>TSQLV4 (</a:t>
            </a:r>
            <a:r>
              <a:rPr lang="en-US" dirty="0" err="1"/>
              <a:t>Itzik</a:t>
            </a:r>
            <a:r>
              <a:rPr lang="en-US" dirty="0"/>
              <a:t> Ben-</a:t>
            </a:r>
            <a:r>
              <a:rPr lang="en-US" dirty="0" err="1"/>
              <a:t>gan</a:t>
            </a:r>
            <a:r>
              <a:rPr lang="en-US" dirty="0"/>
              <a:t>)</a:t>
            </a:r>
          </a:p>
          <a:p>
            <a:endParaRPr lang="en-US" dirty="0"/>
          </a:p>
        </p:txBody>
      </p:sp>
      <p:pic>
        <p:nvPicPr>
          <p:cNvPr id="4" name="Picture 3">
            <a:extLst>
              <a:ext uri="{FF2B5EF4-FFF2-40B4-BE49-F238E27FC236}">
                <a16:creationId xmlns:a16="http://schemas.microsoft.com/office/drawing/2014/main" id="{0E9DB36E-AEC5-C9DA-C921-26D304D6987A}"/>
              </a:ext>
            </a:extLst>
          </p:cNvPr>
          <p:cNvPicPr>
            <a:picLocks noChangeAspect="1"/>
          </p:cNvPicPr>
          <p:nvPr/>
        </p:nvPicPr>
        <p:blipFill>
          <a:blip r:embed="rId4"/>
          <a:stretch>
            <a:fillRect/>
          </a:stretch>
        </p:blipFill>
        <p:spPr>
          <a:xfrm>
            <a:off x="2321503" y="3275476"/>
            <a:ext cx="3219450" cy="1562100"/>
          </a:xfrm>
          <a:prstGeom prst="rect">
            <a:avLst/>
          </a:prstGeom>
        </p:spPr>
      </p:pic>
      <p:pic>
        <p:nvPicPr>
          <p:cNvPr id="5" name="Picture 4">
            <a:extLst>
              <a:ext uri="{FF2B5EF4-FFF2-40B4-BE49-F238E27FC236}">
                <a16:creationId xmlns:a16="http://schemas.microsoft.com/office/drawing/2014/main" id="{1A0397F3-7638-9D76-B8B1-219E4785A128}"/>
              </a:ext>
            </a:extLst>
          </p:cNvPr>
          <p:cNvPicPr>
            <a:picLocks noChangeAspect="1"/>
          </p:cNvPicPr>
          <p:nvPr/>
        </p:nvPicPr>
        <p:blipFill>
          <a:blip r:embed="rId5"/>
          <a:stretch>
            <a:fillRect/>
          </a:stretch>
        </p:blipFill>
        <p:spPr>
          <a:xfrm>
            <a:off x="6126480" y="3599326"/>
            <a:ext cx="4362450" cy="1238250"/>
          </a:xfrm>
          <a:prstGeom prst="rect">
            <a:avLst/>
          </a:prstGeom>
        </p:spPr>
      </p:pic>
      <p:pic>
        <p:nvPicPr>
          <p:cNvPr id="7" name="Audio 6">
            <a:hlinkClick r:id="" action="ppaction://media"/>
            <a:extLst>
              <a:ext uri="{FF2B5EF4-FFF2-40B4-BE49-F238E27FC236}">
                <a16:creationId xmlns:a16="http://schemas.microsoft.com/office/drawing/2014/main" id="{CE7E6F8E-5695-9956-5EF7-5C496F4F7FB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77585613"/>
      </p:ext>
    </p:extLst>
  </p:cSld>
  <p:clrMapOvr>
    <a:masterClrMapping/>
  </p:clrMapOvr>
  <mc:AlternateContent xmlns:mc="http://schemas.openxmlformats.org/markup-compatibility/2006">
    <mc:Choice xmlns:p14="http://schemas.microsoft.com/office/powerpoint/2010/main" Requires="p14">
      <p:transition spd="slow" p14:dur="2000" advTm="10734"/>
    </mc:Choice>
    <mc:Fallback>
      <p:transition spd="slow" advTm="10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25</TotalTime>
  <Words>168</Words>
  <Application>Microsoft Office PowerPoint</Application>
  <PresentationFormat>Widescreen</PresentationFormat>
  <Paragraphs>38</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Retrospect</vt:lpstr>
      <vt:lpstr>SQL &amp; ERD - PHW#1</vt:lpstr>
      <vt:lpstr>Project Overview</vt:lpstr>
      <vt:lpstr>Project Plan &amp; Strategy</vt:lpstr>
      <vt:lpstr>Task and Planning Documents</vt:lpstr>
      <vt:lpstr>Technology Aids</vt:lpstr>
      <vt:lpstr>Nace -  Professionalism through Collaboration</vt:lpstr>
      <vt:lpstr>Collaborations</vt:lpstr>
      <vt:lpstr>Chapter 2 Exercises</vt:lpstr>
      <vt:lpstr>Chapter 3 Exercises</vt:lpstr>
      <vt:lpstr>Final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benjamin zhong</dc:creator>
  <cp:lastModifiedBy>benjamin zhong</cp:lastModifiedBy>
  <cp:revision>2</cp:revision>
  <dcterms:created xsi:type="dcterms:W3CDTF">2024-09-12T03:23:41Z</dcterms:created>
  <dcterms:modified xsi:type="dcterms:W3CDTF">2024-09-12T03:49:06Z</dcterms:modified>
</cp:coreProperties>
</file>